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85" r:id="rId2"/>
    <p:sldId id="395" r:id="rId3"/>
    <p:sldId id="398" r:id="rId4"/>
    <p:sldId id="404" r:id="rId5"/>
    <p:sldId id="407" r:id="rId6"/>
    <p:sldId id="405" r:id="rId7"/>
    <p:sldId id="406" r:id="rId8"/>
    <p:sldId id="411" r:id="rId9"/>
    <p:sldId id="412" r:id="rId10"/>
    <p:sldId id="408" r:id="rId11"/>
    <p:sldId id="415" r:id="rId12"/>
    <p:sldId id="414" r:id="rId13"/>
    <p:sldId id="417" r:id="rId14"/>
    <p:sldId id="419" r:id="rId15"/>
    <p:sldId id="421" r:id="rId16"/>
    <p:sldId id="425" r:id="rId17"/>
    <p:sldId id="393" r:id="rId18"/>
  </p:sldIdLst>
  <p:sldSz cx="12192000" cy="6858000"/>
  <p:notesSz cx="6724650" cy="97742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Gunnes" initials="N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77"/>
    <a:srgbClr val="004A93"/>
    <a:srgbClr val="AFCA0B"/>
    <a:srgbClr val="004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iddels stil 4 - aks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2" autoAdjust="0"/>
    <p:restoredTop sz="99695" autoAdjust="0"/>
  </p:normalViewPr>
  <p:slideViewPr>
    <p:cSldViewPr snapToGrid="0">
      <p:cViewPr varScale="1">
        <p:scale>
          <a:sx n="167" d="100"/>
          <a:sy n="167" d="100"/>
        </p:scale>
        <p:origin x="-1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76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xmlns="" id="{4E7D081D-00C4-4F27-9FB7-56F92581F7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9BACA8F7-0286-4A69-9296-22043389E7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EF7D19B-ABB8-405D-A632-EBD6DB666D36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C6CA398D-6E38-4B3E-8448-CD13E404EC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DF9B3648-8466-4A18-B775-5927BEB2B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B92817C7-0CD1-4AB6-A161-706ECA8E8A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921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73FAAF9F-1699-E943-ACCE-9682E6851D55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479F8C22-4B7E-C849-A7FA-08599E78BF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68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3FF05FE-4686-4401-8435-3184D20E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5DE55D9E-DCCB-4C6A-B993-B4E340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8D73E658-A926-4C2C-98EE-AB70A1D0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xmlns="" id="{CFA45D2A-9AD5-4FA0-8B4D-3F277D6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4348607" cy="119438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xmlns="" id="{986C8ECE-38F8-4390-AC09-623FD14A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978331"/>
            <a:ext cx="4348606" cy="137742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CD529F53-5CF9-4D77-8899-65700A056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"/>
            <a:ext cx="6095999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185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03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0AA9C0BB-5039-4A1C-947B-6743E2CB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E30C9680-88E9-452A-BB51-C51AB99C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B3484A42-984E-4758-86EA-2B21CC09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0385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59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3B4D85B6-5136-43C2-BCCA-FFE6137618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8CFEB4D9-AD72-4B60-95EB-31621B6E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D57DF29E-3BF1-4C83-88E7-8D3E0A61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233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16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03113684-BC8C-4B54-B1C4-2C234332B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2BE7DA01-5E20-41BD-826E-7F328002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A34D5D0D-229E-4AF7-928B-37C41B666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0000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88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C4F0BCF0-D77D-4BAC-ACC6-E58E2771C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BA8BB17A-3886-437E-B029-FA39EB4C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FD7AEDA9-25F3-4EBC-AEFD-6D675442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49582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365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E431200A-E5F1-4F37-8164-2FFA693ECB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D5AB19BB-2DBF-4D3A-8459-E3D69AC6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75FB2E99-4EC2-4268-AB1B-CDAADA5B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38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11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30BD98DE-0FE7-4EE7-BD09-E062E3DFF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B23F4A9D-4298-4A99-BC78-A135ACB9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55F2F4FF-176B-4A6C-93AD-E9D9F50C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889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416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9F6BAA13-0830-4EAC-B836-D5C1707063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D51A3243-C799-46F9-AD23-9C216B88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27A667A7-0101-4FE5-B036-E06942A9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3782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xmlns="" id="{B7FA2FC1-303A-41AE-893E-D166CE77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xmlns="" id="{023F59A7-2729-4B8A-AAF9-7793D267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188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8672E4AF-E70B-4478-86F5-CE8AE7E854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E4FBBD37-7F67-4259-B493-0B636DB8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95BA5566-A5E0-4321-B599-BEB03BF1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1315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xmlns="" id="{70DA433E-E19E-4759-8678-A4A2C1FD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xmlns="" id="{0C9783D8-1EF3-4B37-9ED6-215985DC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753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4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xmlns="" id="{B49A3FFB-6076-1A41-984A-4C785448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xmlns="" id="{CD73630F-A3D6-904E-99E5-08307F87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893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xmlns="" id="{4431F304-E76D-3146-964B-14DFE1E9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xmlns="" id="{4661CA4A-8E0E-8C49-BC3E-1A4B3C985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4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xmlns="" id="{0B3AA98A-AB8C-42AF-A30A-D209CA99F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0537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6C8E5455-3D59-4FA3-A1BA-DEA033D3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47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2FC42E7-C7B6-4BB1-8678-1916449E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18FC5351-58AB-4694-B2C5-C21BBC38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FD0D3338-C838-4294-B690-189DBEA7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2A64C9D0-EBD5-4D33-BD7B-CCF2F5E1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3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xmlns="" id="{A03B7481-3688-4B04-B67E-23B7FD9F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xmlns="" id="{7F73DD26-4037-4A18-A05E-AA134B9D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xmlns="" id="{F496E061-70AD-45E6-B695-FC98F914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27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888D2398-FC0D-4E0C-B5AD-8C2E8F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C8449673-CC7C-4DA6-A417-52E1BA9E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xmlns="" id="{A87EF4F6-FD80-4958-8E24-E370421914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55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xmlns="" id="{63F13CE7-7E72-49FD-9179-672195A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31C6E529-3426-4CD8-8DE8-704A0026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D905DCFF-9452-43CA-A8F2-63B746EF6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3" y="6292742"/>
            <a:ext cx="1200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03/04/2021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2F726A0-91AD-490D-8F7E-2F883D0BD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3500" y="6292742"/>
            <a:ext cx="620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Spring 2021 - Lecture 4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76EDB195-5C8F-492E-BE84-4A9C1B3F7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4303" y="6292742"/>
            <a:ext cx="859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xmlns="" id="{7BE4884A-7C66-4471-9DC2-28A0785C029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486" y="6256460"/>
            <a:ext cx="474315" cy="41654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xmlns="" id="{62334063-BE89-470A-9647-0823B61089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" y="6293084"/>
            <a:ext cx="16334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1" r:id="rId4"/>
    <p:sldLayoutId id="2147483672" r:id="rId5"/>
    <p:sldLayoutId id="2147483670" r:id="rId6"/>
    <p:sldLayoutId id="2147483654" r:id="rId7"/>
    <p:sldLayoutId id="2147483655" r:id="rId8"/>
    <p:sldLayoutId id="2147483651" r:id="rId9"/>
    <p:sldLayoutId id="2147483674" r:id="rId10"/>
    <p:sldLayoutId id="2147483660" r:id="rId11"/>
    <p:sldLayoutId id="2147483675" r:id="rId12"/>
    <p:sldLayoutId id="2147483661" r:id="rId13"/>
    <p:sldLayoutId id="2147483676" r:id="rId14"/>
    <p:sldLayoutId id="2147483673" r:id="rId15"/>
    <p:sldLayoutId id="2147483677" r:id="rId16"/>
    <p:sldLayoutId id="2147483664" r:id="rId17"/>
    <p:sldLayoutId id="2147483678" r:id="rId18"/>
    <p:sldLayoutId id="2147483665" r:id="rId19"/>
    <p:sldLayoutId id="2147483679" r:id="rId20"/>
    <p:sldLayoutId id="2147483666" r:id="rId21"/>
    <p:sldLayoutId id="2147483680" r:id="rId22"/>
    <p:sldLayoutId id="2147483667" r:id="rId23"/>
    <p:sldLayoutId id="2147483681" r:id="rId24"/>
    <p:sldLayoutId id="2147483668" r:id="rId25"/>
    <p:sldLayoutId id="2147483682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.uio.no/imb/forskning/publikasjoner/boker/2007/epidemiolgiske-kliniske-forskningsmetoder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stata-press.com/data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Regression – Part 2</a:t>
            </a:r>
            <a:endParaRPr lang="en-US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Nina Gunnes</a:t>
            </a:r>
          </a:p>
          <a:p>
            <a:pPr marL="0" indent="0">
              <a:buNone/>
            </a:pPr>
            <a:r>
              <a:rPr lang="en-US" dirty="0" smtClean="0"/>
              <a:t>March 4, 2021</a:t>
            </a:r>
            <a:endParaRPr lang="en-US" dirty="0"/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" b="1463"/>
          <a:stretch>
            <a:fillRect/>
          </a:stretch>
        </p:blipFill>
        <p:spPr/>
      </p:pic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94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it in Stata: Adjusted analysis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poisson</a:t>
            </a:r>
            <a:r>
              <a:rPr lang="en-US" dirty="0" smtClean="0"/>
              <a:t> command</a:t>
            </a:r>
          </a:p>
          <a:p>
            <a:r>
              <a:rPr lang="en-US" dirty="0"/>
              <a:t>Fitting a </a:t>
            </a:r>
            <a:r>
              <a:rPr lang="en-US" i="1" dirty="0"/>
              <a:t>multiple</a:t>
            </a:r>
            <a:r>
              <a:rPr lang="en-US" dirty="0"/>
              <a:t> Poisson model</a:t>
            </a:r>
          </a:p>
          <a:p>
            <a:pPr lvl="1"/>
            <a:r>
              <a:rPr lang="en-US" dirty="0"/>
              <a:t>Outcome: </a:t>
            </a:r>
            <a:r>
              <a:rPr lang="en-US" dirty="0">
                <a:solidFill>
                  <a:srgbClr val="FF0000"/>
                </a:solidFill>
              </a:rPr>
              <a:t>deaths</a:t>
            </a:r>
          </a:p>
          <a:p>
            <a:pPr lvl="1"/>
            <a:r>
              <a:rPr lang="en-US" dirty="0"/>
              <a:t>Person-time: </a:t>
            </a:r>
            <a:r>
              <a:rPr lang="en-US" dirty="0" err="1">
                <a:solidFill>
                  <a:srgbClr val="FF0000"/>
                </a:solidFill>
              </a:rPr>
              <a:t>pyears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Exposure 1 (dichotomous): </a:t>
            </a:r>
            <a:r>
              <a:rPr lang="en-US" dirty="0">
                <a:solidFill>
                  <a:srgbClr val="FF0000"/>
                </a:solidFill>
              </a:rPr>
              <a:t>smokes</a:t>
            </a:r>
          </a:p>
          <a:p>
            <a:pPr lvl="1"/>
            <a:r>
              <a:rPr lang="en-US" dirty="0"/>
              <a:t>Exposure 2 (categorical): </a:t>
            </a:r>
            <a:r>
              <a:rPr lang="en-US" dirty="0" err="1">
                <a:solidFill>
                  <a:srgbClr val="FF0000"/>
                </a:solidFill>
              </a:rPr>
              <a:t>agecat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Interpreting the results</a:t>
            </a:r>
          </a:p>
          <a:p>
            <a:pPr lvl="1"/>
            <a:r>
              <a:rPr lang="en-US" dirty="0" smtClean="0"/>
              <a:t>43% higher risk among smokers</a:t>
            </a:r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69147"/>
            <a:ext cx="5181600" cy="3173730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10</a:t>
            </a:fld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6120000" y="2232000"/>
            <a:ext cx="4176000" cy="30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6894000" y="3528000"/>
            <a:ext cx="648000" cy="151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ktangel 14"/>
          <p:cNvSpPr/>
          <p:nvPr/>
        </p:nvSpPr>
        <p:spPr>
          <a:xfrm>
            <a:off x="7542000" y="3528000"/>
            <a:ext cx="612000" cy="151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ktangel 15"/>
          <p:cNvSpPr/>
          <p:nvPr/>
        </p:nvSpPr>
        <p:spPr>
          <a:xfrm>
            <a:off x="8154000" y="3528000"/>
            <a:ext cx="432000" cy="151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ktangel 16"/>
          <p:cNvSpPr/>
          <p:nvPr/>
        </p:nvSpPr>
        <p:spPr>
          <a:xfrm>
            <a:off x="8586000" y="3528000"/>
            <a:ext cx="468000" cy="151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ktangel 17"/>
          <p:cNvSpPr/>
          <p:nvPr/>
        </p:nvSpPr>
        <p:spPr>
          <a:xfrm>
            <a:off x="9054000" y="3528000"/>
            <a:ext cx="1242000" cy="151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ktangel 18"/>
          <p:cNvSpPr/>
          <p:nvPr/>
        </p:nvSpPr>
        <p:spPr>
          <a:xfrm>
            <a:off x="6120000" y="1980000"/>
            <a:ext cx="5256000" cy="25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ktangel 20"/>
          <p:cNvSpPr/>
          <p:nvPr/>
        </p:nvSpPr>
        <p:spPr>
          <a:xfrm>
            <a:off x="7416000" y="1980000"/>
            <a:ext cx="450000" cy="25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ktangel 21"/>
          <p:cNvSpPr/>
          <p:nvPr/>
        </p:nvSpPr>
        <p:spPr>
          <a:xfrm>
            <a:off x="6120000" y="3798000"/>
            <a:ext cx="4176000" cy="12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ktangel 22"/>
          <p:cNvSpPr/>
          <p:nvPr/>
        </p:nvSpPr>
        <p:spPr>
          <a:xfrm>
            <a:off x="6120000" y="4032000"/>
            <a:ext cx="4176000" cy="61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ktangel 23"/>
          <p:cNvSpPr/>
          <p:nvPr/>
        </p:nvSpPr>
        <p:spPr>
          <a:xfrm>
            <a:off x="6894000" y="4140000"/>
            <a:ext cx="648000" cy="50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4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it in Stata: Dummy variables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generate</a:t>
            </a:r>
            <a:r>
              <a:rPr lang="en-US" dirty="0" smtClean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replace</a:t>
            </a:r>
            <a:r>
              <a:rPr lang="en-US" dirty="0" smtClean="0"/>
              <a:t> commands</a:t>
            </a:r>
          </a:p>
          <a:p>
            <a:r>
              <a:rPr lang="en-US" dirty="0"/>
              <a:t>Creating dummy variables </a:t>
            </a:r>
            <a:r>
              <a:rPr lang="en-US" dirty="0" smtClean="0"/>
              <a:t>(indicator </a:t>
            </a:r>
            <a:r>
              <a:rPr lang="en-US" dirty="0"/>
              <a:t>variables) for age </a:t>
            </a:r>
            <a:r>
              <a:rPr lang="en-US" dirty="0" smtClean="0"/>
              <a:t>categories</a:t>
            </a:r>
          </a:p>
          <a:p>
            <a:pPr lvl="1"/>
            <a:r>
              <a:rPr lang="en-US" dirty="0" smtClean="0"/>
              <a:t>Reference: age category 35–44</a:t>
            </a:r>
          </a:p>
          <a:p>
            <a:pPr lvl="1"/>
            <a:r>
              <a:rPr lang="en-US" dirty="0" smtClean="0"/>
              <a:t>Dummy variable 1 (age </a:t>
            </a:r>
            <a:r>
              <a:rPr lang="en-US" dirty="0"/>
              <a:t>category </a:t>
            </a:r>
            <a:r>
              <a:rPr lang="en-US" dirty="0" smtClean="0"/>
              <a:t>45–54): </a:t>
            </a:r>
            <a:r>
              <a:rPr lang="en-US" dirty="0" smtClean="0">
                <a:solidFill>
                  <a:srgbClr val="FF0000"/>
                </a:solidFill>
              </a:rPr>
              <a:t>agecat_45_54</a:t>
            </a:r>
          </a:p>
          <a:p>
            <a:pPr lvl="1"/>
            <a:r>
              <a:rPr lang="en-US" dirty="0"/>
              <a:t>Dummy variable </a:t>
            </a:r>
            <a:r>
              <a:rPr lang="en-US" dirty="0" smtClean="0"/>
              <a:t>2 (age </a:t>
            </a:r>
            <a:r>
              <a:rPr lang="en-US" dirty="0"/>
              <a:t>category </a:t>
            </a:r>
            <a:r>
              <a:rPr lang="en-US" dirty="0" smtClean="0"/>
              <a:t>55–64</a:t>
            </a:r>
            <a:r>
              <a:rPr lang="en-US" dirty="0"/>
              <a:t>)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agecat_55_64</a:t>
            </a:r>
          </a:p>
          <a:p>
            <a:pPr lvl="1"/>
            <a:r>
              <a:rPr lang="en-US" dirty="0"/>
              <a:t>Dummy variable </a:t>
            </a:r>
            <a:r>
              <a:rPr lang="en-US" dirty="0" smtClean="0"/>
              <a:t>3 (age </a:t>
            </a:r>
            <a:r>
              <a:rPr lang="en-US" dirty="0"/>
              <a:t>category </a:t>
            </a:r>
            <a:r>
              <a:rPr lang="en-US" dirty="0" smtClean="0"/>
              <a:t>65–74</a:t>
            </a:r>
            <a:r>
              <a:rPr lang="en-US" dirty="0"/>
              <a:t>)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agecat_65_74</a:t>
            </a:r>
          </a:p>
          <a:p>
            <a:pPr lvl="1"/>
            <a:r>
              <a:rPr lang="en-US" dirty="0"/>
              <a:t>Dummy variable </a:t>
            </a:r>
            <a:r>
              <a:rPr lang="en-US" dirty="0" smtClean="0"/>
              <a:t>4 (age </a:t>
            </a:r>
            <a:r>
              <a:rPr lang="en-US" dirty="0"/>
              <a:t>category </a:t>
            </a:r>
            <a:r>
              <a:rPr lang="en-US" dirty="0" smtClean="0"/>
              <a:t>75–84</a:t>
            </a:r>
            <a:r>
              <a:rPr lang="en-US" dirty="0"/>
              <a:t>)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agecat_75_84</a:t>
            </a:r>
          </a:p>
          <a:p>
            <a:r>
              <a:rPr lang="en-US" dirty="0" smtClean="0"/>
              <a:t>Dummy variable equal to 1 if in relevant age category, 0 otherwise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380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it in Stata: Dummy variables, cont.</a:t>
            </a:r>
            <a:endParaRPr lang="en-US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9147"/>
            <a:ext cx="5181600" cy="3173730"/>
          </a:xfrm>
        </p:spPr>
      </p:pic>
      <p:pic>
        <p:nvPicPr>
          <p:cNvPr id="9" name="Plassholder for innhold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69147"/>
            <a:ext cx="5181600" cy="3173730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12</a:t>
            </a:fld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6120000" y="1980000"/>
            <a:ext cx="2304000" cy="10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6120000" y="3168000"/>
            <a:ext cx="2304000" cy="10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792000" y="1980000"/>
            <a:ext cx="2304000" cy="10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792000" y="3168000"/>
            <a:ext cx="2304000" cy="10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it in Stata: Dummy variables, cont.</a:t>
            </a:r>
            <a:endParaRPr lang="en-US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9147"/>
            <a:ext cx="5181600" cy="3173730"/>
          </a:xfrm>
        </p:spPr>
      </p:pic>
      <p:pic>
        <p:nvPicPr>
          <p:cNvPr id="9" name="Plassholder for innhold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69147"/>
            <a:ext cx="5181600" cy="3173730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13</a:t>
            </a:fld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792000" y="1980000"/>
            <a:ext cx="468000" cy="25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6120000" y="1980000"/>
            <a:ext cx="5184000" cy="25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2988000" y="2358000"/>
            <a:ext cx="576000" cy="162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3564000" y="2358000"/>
            <a:ext cx="576000" cy="162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4140000" y="2358000"/>
            <a:ext cx="576000" cy="162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ktangel 14"/>
          <p:cNvSpPr/>
          <p:nvPr/>
        </p:nvSpPr>
        <p:spPr>
          <a:xfrm>
            <a:off x="4716000" y="2358000"/>
            <a:ext cx="576000" cy="162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ktangel 15"/>
          <p:cNvSpPr/>
          <p:nvPr/>
        </p:nvSpPr>
        <p:spPr>
          <a:xfrm>
            <a:off x="1152000" y="2628000"/>
            <a:ext cx="4140000" cy="12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ktangel 16"/>
          <p:cNvSpPr/>
          <p:nvPr/>
        </p:nvSpPr>
        <p:spPr>
          <a:xfrm>
            <a:off x="1152000" y="2754000"/>
            <a:ext cx="4140000" cy="12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ktangel 17"/>
          <p:cNvSpPr/>
          <p:nvPr/>
        </p:nvSpPr>
        <p:spPr>
          <a:xfrm>
            <a:off x="1152000" y="2880000"/>
            <a:ext cx="4140000" cy="12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ktangel 18"/>
          <p:cNvSpPr/>
          <p:nvPr/>
        </p:nvSpPr>
        <p:spPr>
          <a:xfrm>
            <a:off x="6120000" y="3906000"/>
            <a:ext cx="4176000" cy="12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ktangel 19"/>
          <p:cNvSpPr/>
          <p:nvPr/>
        </p:nvSpPr>
        <p:spPr>
          <a:xfrm>
            <a:off x="6120000" y="4032000"/>
            <a:ext cx="4176000" cy="12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ktangel 20"/>
          <p:cNvSpPr/>
          <p:nvPr/>
        </p:nvSpPr>
        <p:spPr>
          <a:xfrm>
            <a:off x="6120000" y="4158000"/>
            <a:ext cx="4176000" cy="12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ktangel 21"/>
          <p:cNvSpPr/>
          <p:nvPr/>
        </p:nvSpPr>
        <p:spPr>
          <a:xfrm>
            <a:off x="6120000" y="4284000"/>
            <a:ext cx="4176000" cy="12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ktangel 22"/>
          <p:cNvSpPr/>
          <p:nvPr/>
        </p:nvSpPr>
        <p:spPr>
          <a:xfrm>
            <a:off x="1152000" y="3006000"/>
            <a:ext cx="4140000" cy="12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ktangel 23"/>
          <p:cNvSpPr/>
          <p:nvPr/>
        </p:nvSpPr>
        <p:spPr>
          <a:xfrm>
            <a:off x="1152000" y="3132000"/>
            <a:ext cx="4140000" cy="12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ktangel 24"/>
          <p:cNvSpPr/>
          <p:nvPr/>
        </p:nvSpPr>
        <p:spPr>
          <a:xfrm>
            <a:off x="1152000" y="3312000"/>
            <a:ext cx="4140000" cy="12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ktangel 25"/>
          <p:cNvSpPr/>
          <p:nvPr/>
        </p:nvSpPr>
        <p:spPr>
          <a:xfrm>
            <a:off x="1152000" y="3438000"/>
            <a:ext cx="4140000" cy="12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ktangel 26"/>
          <p:cNvSpPr/>
          <p:nvPr/>
        </p:nvSpPr>
        <p:spPr>
          <a:xfrm>
            <a:off x="1152000" y="3564000"/>
            <a:ext cx="4140000" cy="12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ktangel 27"/>
          <p:cNvSpPr/>
          <p:nvPr/>
        </p:nvSpPr>
        <p:spPr>
          <a:xfrm>
            <a:off x="1152000" y="3690000"/>
            <a:ext cx="4140000" cy="12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ktangel 28"/>
          <p:cNvSpPr/>
          <p:nvPr/>
        </p:nvSpPr>
        <p:spPr>
          <a:xfrm>
            <a:off x="1152000" y="3816000"/>
            <a:ext cx="4140000" cy="12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ktangel 29"/>
          <p:cNvSpPr/>
          <p:nvPr/>
        </p:nvSpPr>
        <p:spPr>
          <a:xfrm>
            <a:off x="6894000" y="3906000"/>
            <a:ext cx="648000" cy="50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ktangel 30"/>
          <p:cNvSpPr/>
          <p:nvPr/>
        </p:nvSpPr>
        <p:spPr>
          <a:xfrm>
            <a:off x="7416000" y="1980000"/>
            <a:ext cx="2700000" cy="25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it in Stata: Test for trend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Incidence rate ratio increasing by age category</a:t>
                </a:r>
              </a:p>
              <a:p>
                <a:pPr lvl="1"/>
                <a:r>
                  <a:rPr lang="en-US" dirty="0" smtClean="0"/>
                  <a:t>Trend?</a:t>
                </a:r>
              </a:p>
              <a:p>
                <a:r>
                  <a:rPr lang="en-US" dirty="0" smtClean="0"/>
                  <a:t>Including age category as a continuous</a:t>
                </a:r>
                <a:r>
                  <a:rPr lang="en-US" dirty="0"/>
                  <a:t> (</a:t>
                </a:r>
                <a:r>
                  <a:rPr lang="en-US" i="1" dirty="0"/>
                  <a:t>not</a:t>
                </a:r>
                <a:r>
                  <a:rPr lang="en-US" dirty="0"/>
                  <a:t> categorical)</a:t>
                </a:r>
                <a:r>
                  <a:rPr lang="en-US" dirty="0" smtClean="0"/>
                  <a:t> variable</a:t>
                </a:r>
              </a:p>
              <a:p>
                <a:r>
                  <a:rPr lang="en-US" dirty="0" smtClean="0"/>
                  <a:t>Testing hypothesis of the coefficient for age category</a:t>
                </a:r>
              </a:p>
              <a:p>
                <a:pPr lvl="1"/>
                <a:r>
                  <a:rPr lang="en-US" dirty="0" smtClean="0"/>
                  <a:t>Null hypothesis: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nb-NO" b="0" dirty="0" smtClean="0">
                  <a:ea typeface="Cambria Math"/>
                </a:endParaRPr>
              </a:p>
              <a:p>
                <a:pPr lvl="1"/>
                <a:r>
                  <a:rPr lang="en-US" dirty="0" smtClean="0"/>
                  <a:t>Alternative hypothesis: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Evaluating test for trend by corresponding P value</a:t>
                </a:r>
              </a:p>
              <a:p>
                <a:pPr lvl="1"/>
                <a:r>
                  <a:rPr lang="en-US" dirty="0" smtClean="0"/>
                  <a:t>P value less than significance level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 smtClean="0"/>
                  <a:t> statistically significant trend</a:t>
                </a:r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844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it in Stata: Test for trend, cont.</a:t>
            </a:r>
            <a:endParaRPr lang="en-US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9147"/>
            <a:ext cx="5181600" cy="317373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ssholder for innhold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Inspecting results</a:t>
                </a:r>
              </a:p>
              <a:p>
                <a:pPr lvl="1"/>
                <a:r>
                  <a:rPr lang="en-US" dirty="0" smtClean="0"/>
                  <a:t>Incidence rate ratio: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nb-NO" b="0" i="1" smtClean="0">
                            <a:latin typeface="Cambria Math"/>
                          </a:rPr>
                          <m:t>𝐼𝑅𝑅</m:t>
                        </m:r>
                      </m:e>
                    </m:acc>
                    <m:r>
                      <a:rPr lang="nb-NO" b="0" i="1" smtClean="0">
                        <a:latin typeface="Cambria Math"/>
                      </a:rPr>
                      <m:t>=2.31</m:t>
                    </m:r>
                  </m:oMath>
                </a14:m>
                <a:endParaRPr lang="nb-NO" b="0" dirty="0" smtClean="0"/>
              </a:p>
              <a:p>
                <a:r>
                  <a:rPr lang="en-US" dirty="0" smtClean="0"/>
                  <a:t>Statistically significant trend</a:t>
                </a:r>
              </a:p>
              <a:p>
                <a:pPr lvl="1"/>
                <a:r>
                  <a:rPr lang="en-US" dirty="0" smtClean="0"/>
                  <a:t>P value: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𝑝</m:t>
                    </m:r>
                    <m:r>
                      <a:rPr lang="nb-NO" b="0" i="1" smtClean="0">
                        <a:latin typeface="Cambria Math"/>
                      </a:rPr>
                      <m:t>&lt;0.001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Plassholder for innhold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2118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15</a:t>
            </a:fld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792000" y="3906000"/>
            <a:ext cx="4176000" cy="12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it in Stata: Goodness of fit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estat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gof</a:t>
            </a:r>
            <a:r>
              <a:rPr lang="en-US" dirty="0" smtClean="0"/>
              <a:t> command</a:t>
            </a:r>
          </a:p>
          <a:p>
            <a:pPr lvl="1"/>
            <a:r>
              <a:rPr lang="en-US" dirty="0" smtClean="0"/>
              <a:t>Based on </a:t>
            </a:r>
            <a:r>
              <a:rPr lang="en-US" dirty="0" smtClean="0">
                <a:solidFill>
                  <a:srgbClr val="FF0000"/>
                </a:solidFill>
              </a:rPr>
              <a:t>LAST</a:t>
            </a:r>
            <a:r>
              <a:rPr lang="en-US" dirty="0" smtClean="0"/>
              <a:t> (!) fitted model</a:t>
            </a:r>
          </a:p>
          <a:p>
            <a:r>
              <a:rPr lang="en-US" dirty="0" smtClean="0"/>
              <a:t>Fitting multiple Poisson model</a:t>
            </a:r>
          </a:p>
          <a:p>
            <a:pPr lvl="1"/>
            <a:r>
              <a:rPr lang="en-US" dirty="0" smtClean="0"/>
              <a:t>Age as categorical variable</a:t>
            </a:r>
          </a:p>
          <a:p>
            <a:pPr lvl="1"/>
            <a:r>
              <a:rPr lang="en-US" dirty="0" smtClean="0"/>
              <a:t>See </a:t>
            </a:r>
            <a:r>
              <a:rPr lang="en-US" dirty="0"/>
              <a:t>slide </a:t>
            </a:r>
            <a:r>
              <a:rPr lang="en-US" dirty="0" smtClean="0"/>
              <a:t>10</a:t>
            </a:r>
          </a:p>
          <a:p>
            <a:r>
              <a:rPr lang="en-US" dirty="0" smtClean="0"/>
              <a:t>Performing </a:t>
            </a:r>
            <a:r>
              <a:rPr lang="en-US" dirty="0"/>
              <a:t>a goodness-of-fit test</a:t>
            </a:r>
          </a:p>
          <a:p>
            <a:pPr lvl="1"/>
            <a:r>
              <a:rPr lang="en-US" dirty="0" smtClean="0"/>
              <a:t>Deviance</a:t>
            </a:r>
          </a:p>
          <a:p>
            <a:pPr lvl="1"/>
            <a:r>
              <a:rPr lang="en-US" dirty="0" smtClean="0"/>
              <a:t>Pearson</a:t>
            </a:r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69147"/>
            <a:ext cx="5181600" cy="3173730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16</a:t>
            </a:fld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6120000" y="1980000"/>
            <a:ext cx="720000" cy="25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6606000" y="2412000"/>
            <a:ext cx="1944000" cy="12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6606000" y="2754000"/>
            <a:ext cx="1944000" cy="12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6120000" y="2232000"/>
            <a:ext cx="2952000" cy="37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6120000" y="2610000"/>
            <a:ext cx="2952000" cy="37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7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Aalen OO, Frigessi A, </a:t>
            </a:r>
            <a:r>
              <a:rPr lang="en-US" dirty="0" err="1" smtClean="0"/>
              <a:t>Moger</a:t>
            </a:r>
            <a:r>
              <a:rPr lang="en-US" dirty="0" smtClean="0"/>
              <a:t> TA, </a:t>
            </a:r>
            <a:r>
              <a:rPr lang="en-US" dirty="0" err="1" smtClean="0"/>
              <a:t>Scheel</a:t>
            </a:r>
            <a:r>
              <a:rPr lang="en-US" dirty="0" smtClean="0"/>
              <a:t> I, Skovlund E, Veierød MB. </a:t>
            </a:r>
            <a:r>
              <a:rPr lang="en-US" i="1" dirty="0" err="1" smtClean="0"/>
              <a:t>Statistiske</a:t>
            </a:r>
            <a:r>
              <a:rPr lang="en-US" i="1" dirty="0" smtClean="0"/>
              <a:t> </a:t>
            </a:r>
            <a:r>
              <a:rPr lang="en-US" i="1" dirty="0" err="1" smtClean="0"/>
              <a:t>metoder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medisin</a:t>
            </a:r>
            <a:r>
              <a:rPr lang="en-US" i="1" dirty="0" smtClean="0"/>
              <a:t> </a:t>
            </a:r>
            <a:r>
              <a:rPr lang="en-US" i="1" dirty="0" err="1" smtClean="0"/>
              <a:t>og</a:t>
            </a:r>
            <a:r>
              <a:rPr lang="en-US" i="1" dirty="0" smtClean="0"/>
              <a:t> </a:t>
            </a:r>
            <a:r>
              <a:rPr lang="en-US" i="1" dirty="0" err="1" smtClean="0"/>
              <a:t>helsefag</a:t>
            </a:r>
            <a:r>
              <a:rPr lang="en-US" dirty="0" smtClean="0"/>
              <a:t>. Oslo: </a:t>
            </a:r>
            <a:r>
              <a:rPr lang="en-US" dirty="0" err="1" smtClean="0"/>
              <a:t>Gyldendal</a:t>
            </a:r>
            <a:r>
              <a:rPr lang="en-US" dirty="0" smtClean="0"/>
              <a:t> </a:t>
            </a:r>
            <a:r>
              <a:rPr lang="en-US" dirty="0" err="1" smtClean="0"/>
              <a:t>akademisk</a:t>
            </a:r>
            <a:r>
              <a:rPr lang="en-US" dirty="0" smtClean="0"/>
              <a:t>; </a:t>
            </a:r>
            <a:r>
              <a:rPr lang="en-US" dirty="0"/>
              <a:t>2006</a:t>
            </a:r>
            <a:r>
              <a:rPr lang="en-US" dirty="0" smtClean="0"/>
              <a:t>.</a:t>
            </a:r>
            <a:endParaRPr lang="en-US" i="1" dirty="0" smtClean="0"/>
          </a:p>
          <a:p>
            <a:r>
              <a:rPr lang="en-US" smtClean="0"/>
              <a:t>Laake </a:t>
            </a:r>
            <a:r>
              <a:rPr lang="en-US" dirty="0" smtClean="0"/>
              <a:t>P, </a:t>
            </a:r>
            <a:r>
              <a:rPr lang="en-US" dirty="0" err="1" smtClean="0"/>
              <a:t>Hjartåker</a:t>
            </a:r>
            <a:r>
              <a:rPr lang="en-US" dirty="0" smtClean="0"/>
              <a:t> A, </a:t>
            </a:r>
            <a:r>
              <a:rPr lang="en-US" dirty="0" err="1" smtClean="0"/>
              <a:t>Thelle</a:t>
            </a:r>
            <a:r>
              <a:rPr lang="en-US" dirty="0" smtClean="0"/>
              <a:t> DS, Veierød MB. </a:t>
            </a:r>
            <a:r>
              <a:rPr lang="en-US" i="1" dirty="0" err="1" smtClean="0"/>
              <a:t>Epidemiologiske</a:t>
            </a:r>
            <a:r>
              <a:rPr lang="en-US" i="1" dirty="0" smtClean="0"/>
              <a:t> </a:t>
            </a:r>
            <a:r>
              <a:rPr lang="en-US" i="1" dirty="0" err="1" smtClean="0"/>
              <a:t>og</a:t>
            </a:r>
            <a:r>
              <a:rPr lang="en-US" i="1" dirty="0" smtClean="0"/>
              <a:t> </a:t>
            </a:r>
            <a:r>
              <a:rPr lang="en-US" i="1" dirty="0" err="1" smtClean="0"/>
              <a:t>kliniske</a:t>
            </a:r>
            <a:r>
              <a:rPr lang="en-US" i="1" dirty="0" smtClean="0"/>
              <a:t> </a:t>
            </a:r>
            <a:r>
              <a:rPr lang="en-US" i="1" dirty="0" err="1" smtClean="0"/>
              <a:t>forskningsmetoder</a:t>
            </a:r>
            <a:r>
              <a:rPr lang="en-US" dirty="0" smtClean="0"/>
              <a:t>. Oslo: </a:t>
            </a:r>
            <a:r>
              <a:rPr lang="en-US" dirty="0" err="1" smtClean="0"/>
              <a:t>Gyldendal</a:t>
            </a:r>
            <a:r>
              <a:rPr lang="en-US" dirty="0" smtClean="0"/>
              <a:t> </a:t>
            </a:r>
            <a:r>
              <a:rPr lang="en-US" dirty="0" err="1" smtClean="0"/>
              <a:t>akademisk</a:t>
            </a:r>
            <a:r>
              <a:rPr lang="en-US" dirty="0" smtClean="0"/>
              <a:t>; 2007. </a:t>
            </a:r>
            <a:r>
              <a:rPr lang="en-US" dirty="0" smtClean="0">
                <a:hlinkClick r:id="rId2"/>
              </a:rPr>
              <a:t>https://www.med.uio.no/imb/forskning/publikasjoner/boker/2007/epidemiolgiske-kliniske-forskningsmetoder.html</a:t>
            </a:r>
            <a:r>
              <a:rPr lang="en-US" dirty="0" smtClean="0"/>
              <a:t>.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17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15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Mortality in relation to smoking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data on smoking status and death</a:t>
            </a:r>
          </a:p>
          <a:p>
            <a:r>
              <a:rPr lang="en-US" dirty="0" smtClean="0"/>
              <a:t>Based on previous publication</a:t>
            </a:r>
          </a:p>
          <a:p>
            <a:pPr lvl="1"/>
            <a:r>
              <a:rPr lang="en-US" dirty="0" smtClean="0"/>
              <a:t>Doll </a:t>
            </a:r>
            <a:r>
              <a:rPr lang="en-US" dirty="0"/>
              <a:t>R, Hill AB. Mortality of British doctors in relation to smoking: observations on coronary thrombosis. </a:t>
            </a:r>
            <a:r>
              <a:rPr lang="en-US" i="1" dirty="0" err="1"/>
              <a:t>Natl</a:t>
            </a:r>
            <a:r>
              <a:rPr lang="en-US" i="1" dirty="0"/>
              <a:t> Cancer </a:t>
            </a:r>
            <a:r>
              <a:rPr lang="en-US" i="1" dirty="0" err="1"/>
              <a:t>Inst</a:t>
            </a:r>
            <a:r>
              <a:rPr lang="en-US" i="1" dirty="0"/>
              <a:t> </a:t>
            </a:r>
            <a:r>
              <a:rPr lang="en-US" i="1" dirty="0" err="1"/>
              <a:t>Monogr</a:t>
            </a:r>
            <a:r>
              <a:rPr lang="en-US" dirty="0"/>
              <a:t>. </a:t>
            </a:r>
            <a:r>
              <a:rPr lang="en-US" dirty="0" smtClean="0"/>
              <a:t>1966;19:205–268.</a:t>
            </a:r>
          </a:p>
          <a:p>
            <a:r>
              <a:rPr lang="en-US" dirty="0" smtClean="0"/>
              <a:t>Part of the British Doctors Study (1951–2001)</a:t>
            </a:r>
          </a:p>
          <a:p>
            <a:pPr lvl="1"/>
            <a:r>
              <a:rPr lang="en-US" dirty="0" smtClean="0"/>
              <a:t>Follow-up of approximately 40,000 British medical doctors</a:t>
            </a:r>
          </a:p>
          <a:p>
            <a:pPr lvl="1"/>
            <a:r>
              <a:rPr lang="en-US" dirty="0" smtClean="0"/>
              <a:t>Questionnaire about smoking habits</a:t>
            </a:r>
          </a:p>
          <a:p>
            <a:pPr lvl="1"/>
            <a:r>
              <a:rPr lang="en-US" dirty="0" smtClean="0"/>
              <a:t>Association of smoking with lung cancer and other diseases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681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Mortality in relation to smoking, cont.</a:t>
            </a:r>
            <a:endParaRPr lang="en-US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3</a:t>
            </a:fld>
            <a:endParaRPr lang="nb-N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744" y="1825625"/>
            <a:ext cx="2588511" cy="3660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744" y="1825625"/>
            <a:ext cx="2588511" cy="3660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20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it in Stata: Data load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webuse</a:t>
            </a:r>
            <a:r>
              <a:rPr lang="en-US" dirty="0" smtClean="0"/>
              <a:t> command</a:t>
            </a:r>
          </a:p>
          <a:p>
            <a:r>
              <a:rPr lang="en-US" dirty="0" smtClean="0"/>
              <a:t>Data available on Stata’s website</a:t>
            </a:r>
          </a:p>
          <a:p>
            <a:pPr lvl="1"/>
            <a:r>
              <a:rPr lang="en-US" dirty="0">
                <a:hlinkClick r:id="rId2"/>
              </a:rPr>
              <a:t>https://www.stata-press.com/data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Loading data set over the web</a:t>
            </a:r>
          </a:p>
          <a:p>
            <a:pPr lvl="1"/>
            <a:r>
              <a:rPr lang="en-US" dirty="0" smtClean="0"/>
              <a:t>Name: </a:t>
            </a:r>
            <a:r>
              <a:rPr lang="en-US" dirty="0" smtClean="0">
                <a:solidFill>
                  <a:srgbClr val="FF0000"/>
                </a:solidFill>
              </a:rPr>
              <a:t>dollhill3</a:t>
            </a:r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69147"/>
            <a:ext cx="5181600" cy="3173730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4</a:t>
            </a:fld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6120000" y="1980000"/>
            <a:ext cx="1440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6120000" y="2340000"/>
            <a:ext cx="2700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6120000" y="2700000"/>
            <a:ext cx="3456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2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it in Stata: Data inspection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describe</a:t>
            </a:r>
            <a:r>
              <a:rPr lang="en-US" dirty="0" smtClean="0"/>
              <a:t> command</a:t>
            </a:r>
          </a:p>
          <a:p>
            <a:r>
              <a:rPr lang="en-US" dirty="0" smtClean="0"/>
              <a:t>Describing data in memory</a:t>
            </a:r>
          </a:p>
          <a:p>
            <a:pPr lvl="1"/>
            <a:r>
              <a:rPr lang="en-US" dirty="0" smtClean="0"/>
              <a:t>Summary of the data set</a:t>
            </a:r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69147"/>
            <a:ext cx="5181600" cy="3173730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5</a:t>
            </a:fld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6120000" y="1980000"/>
            <a:ext cx="756000" cy="25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6120000" y="2232000"/>
            <a:ext cx="5292000" cy="176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8532000" y="2394000"/>
            <a:ext cx="1116000" cy="12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8532000" y="2520000"/>
            <a:ext cx="972000" cy="12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6192000" y="2394000"/>
            <a:ext cx="1080000" cy="37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6120000" y="2826000"/>
            <a:ext cx="774000" cy="93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ktangel 14"/>
          <p:cNvSpPr/>
          <p:nvPr/>
        </p:nvSpPr>
        <p:spPr>
          <a:xfrm>
            <a:off x="6894000" y="2826000"/>
            <a:ext cx="468000" cy="93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ktangel 15"/>
          <p:cNvSpPr/>
          <p:nvPr/>
        </p:nvSpPr>
        <p:spPr>
          <a:xfrm>
            <a:off x="7362000" y="2826000"/>
            <a:ext cx="540000" cy="93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ktangel 16"/>
          <p:cNvSpPr/>
          <p:nvPr/>
        </p:nvSpPr>
        <p:spPr>
          <a:xfrm>
            <a:off x="7902000" y="2826000"/>
            <a:ext cx="540000" cy="93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ktangel 17"/>
          <p:cNvSpPr/>
          <p:nvPr/>
        </p:nvSpPr>
        <p:spPr>
          <a:xfrm>
            <a:off x="8442000" y="2826000"/>
            <a:ext cx="2970000" cy="93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0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it in Stata: Data inspection,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dirty="0" smtClean="0"/>
              <a:t> command</a:t>
            </a:r>
          </a:p>
          <a:p>
            <a:r>
              <a:rPr lang="en-US" dirty="0" smtClean="0"/>
              <a:t>Listing </a:t>
            </a:r>
            <a:r>
              <a:rPr lang="en-US" dirty="0"/>
              <a:t>values of variables</a:t>
            </a:r>
          </a:p>
          <a:p>
            <a:r>
              <a:rPr lang="en-US" dirty="0" smtClean="0"/>
              <a:t>Interpreting person-time</a:t>
            </a:r>
          </a:p>
          <a:p>
            <a:pPr lvl="1"/>
            <a:r>
              <a:rPr lang="en-US" dirty="0" smtClean="0"/>
              <a:t>End time minus inclusion time</a:t>
            </a:r>
            <a:endParaRPr lang="en-US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69147"/>
            <a:ext cx="5181600" cy="3173730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6</a:t>
            </a:fld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6120000" y="1980000"/>
            <a:ext cx="468000" cy="25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6120000" y="2232000"/>
            <a:ext cx="2376000" cy="187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6480000" y="2358000"/>
            <a:ext cx="468000" cy="163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6948000" y="2358000"/>
            <a:ext cx="468000" cy="163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7416000" y="2358000"/>
            <a:ext cx="468000" cy="163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7884000" y="2358000"/>
            <a:ext cx="468000" cy="163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3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it in Stata: Crude analysis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poisson</a:t>
            </a:r>
            <a:r>
              <a:rPr lang="en-US" dirty="0" smtClean="0"/>
              <a:t> command</a:t>
            </a:r>
          </a:p>
          <a:p>
            <a:r>
              <a:rPr lang="en-US" dirty="0"/>
              <a:t>Fitting a </a:t>
            </a:r>
            <a:r>
              <a:rPr lang="en-US" i="1" dirty="0"/>
              <a:t>simple</a:t>
            </a:r>
            <a:r>
              <a:rPr lang="en-US" dirty="0"/>
              <a:t> Poisson model</a:t>
            </a:r>
          </a:p>
          <a:p>
            <a:pPr lvl="1"/>
            <a:r>
              <a:rPr lang="en-US" dirty="0"/>
              <a:t>Outcome: </a:t>
            </a:r>
            <a:r>
              <a:rPr lang="en-US" dirty="0">
                <a:solidFill>
                  <a:srgbClr val="FF0000"/>
                </a:solidFill>
              </a:rPr>
              <a:t>deaths</a:t>
            </a:r>
          </a:p>
          <a:p>
            <a:pPr lvl="1"/>
            <a:r>
              <a:rPr lang="en-US" dirty="0"/>
              <a:t>Person-time: </a:t>
            </a:r>
            <a:r>
              <a:rPr lang="en-US" dirty="0" err="1">
                <a:solidFill>
                  <a:srgbClr val="FF0000"/>
                </a:solidFill>
              </a:rPr>
              <a:t>pyears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Exposure (dichotomous): </a:t>
            </a:r>
            <a:r>
              <a:rPr lang="en-US" dirty="0">
                <a:solidFill>
                  <a:srgbClr val="FF0000"/>
                </a:solidFill>
              </a:rPr>
              <a:t>smokes</a:t>
            </a:r>
          </a:p>
          <a:p>
            <a:r>
              <a:rPr lang="en-US" dirty="0" smtClean="0"/>
              <a:t>Interpreting the results</a:t>
            </a:r>
          </a:p>
          <a:p>
            <a:pPr lvl="1"/>
            <a:r>
              <a:rPr lang="en-US" dirty="0" smtClean="0"/>
              <a:t>72% higher risk among smokers</a:t>
            </a:r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69147"/>
            <a:ext cx="5181600" cy="3173730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7</a:t>
            </a:fld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6120000" y="1980000"/>
            <a:ext cx="4788000" cy="25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6120000" y="2232000"/>
            <a:ext cx="4176000" cy="223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6678000" y="1980000"/>
            <a:ext cx="360000" cy="25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7038000" y="1980000"/>
            <a:ext cx="360000" cy="25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7452000" y="1980000"/>
            <a:ext cx="882000" cy="25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ktangel 14"/>
          <p:cNvSpPr/>
          <p:nvPr/>
        </p:nvSpPr>
        <p:spPr>
          <a:xfrm>
            <a:off x="8334000" y="1980000"/>
            <a:ext cx="216000" cy="25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ktangel 15"/>
          <p:cNvSpPr/>
          <p:nvPr/>
        </p:nvSpPr>
        <p:spPr>
          <a:xfrm>
            <a:off x="8550000" y="1980000"/>
            <a:ext cx="2322000" cy="25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ktangel 16"/>
          <p:cNvSpPr/>
          <p:nvPr/>
        </p:nvSpPr>
        <p:spPr>
          <a:xfrm>
            <a:off x="6894000" y="3528000"/>
            <a:ext cx="648000" cy="70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ktangel 17"/>
          <p:cNvSpPr/>
          <p:nvPr/>
        </p:nvSpPr>
        <p:spPr>
          <a:xfrm>
            <a:off x="7542000" y="3528000"/>
            <a:ext cx="612000" cy="70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ktangel 18"/>
          <p:cNvSpPr/>
          <p:nvPr/>
        </p:nvSpPr>
        <p:spPr>
          <a:xfrm>
            <a:off x="8154000" y="3528000"/>
            <a:ext cx="432000" cy="70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ktangel 19"/>
          <p:cNvSpPr/>
          <p:nvPr/>
        </p:nvSpPr>
        <p:spPr>
          <a:xfrm>
            <a:off x="8586000" y="3528000"/>
            <a:ext cx="468000" cy="70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ktangel 20"/>
          <p:cNvSpPr/>
          <p:nvPr/>
        </p:nvSpPr>
        <p:spPr>
          <a:xfrm>
            <a:off x="9054000" y="3528000"/>
            <a:ext cx="1242000" cy="70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ktangel 21"/>
          <p:cNvSpPr/>
          <p:nvPr/>
        </p:nvSpPr>
        <p:spPr>
          <a:xfrm>
            <a:off x="6120000" y="3798000"/>
            <a:ext cx="4176000" cy="12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2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it in Stata: Crude analysis,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Calculating the incidence rate among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smokers</a:t>
                </a:r>
              </a:p>
              <a:p>
                <a:pPr lvl="1"/>
                <a:r>
                  <a:rPr lang="en-US" dirty="0" smtClean="0"/>
                  <a:t>Number of deaths: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=630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Number of person-years: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=142247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Estimated incidence rate (per 10,000 person-years):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nb-NO" b="0" i="1" smtClean="0">
                        <a:latin typeface="Cambria Math"/>
                      </a:rPr>
                      <m:t>=44.29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Calculating </a:t>
                </a:r>
                <a:r>
                  <a:rPr lang="en-US" dirty="0"/>
                  <a:t>the </a:t>
                </a:r>
                <a:r>
                  <a:rPr lang="en-US" dirty="0" smtClean="0"/>
                  <a:t>incidence rate among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non-smokers</a:t>
                </a:r>
              </a:p>
              <a:p>
                <a:pPr lvl="1"/>
                <a:r>
                  <a:rPr lang="en-US" dirty="0" smtClean="0"/>
                  <a:t>Number of deaths: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=101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Number of person-years: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=39220</m:t>
                    </m:r>
                  </m:oMath>
                </a14:m>
                <a:endParaRPr lang="nb-NO" b="0" dirty="0" smtClean="0"/>
              </a:p>
              <a:p>
                <a:pPr lvl="1"/>
                <a:r>
                  <a:rPr lang="en-US" dirty="0" smtClean="0"/>
                  <a:t>Estimated incidence rate (per 10,000 person-years):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nb-NO" b="0" i="1" smtClean="0">
                        <a:latin typeface="Cambria Math"/>
                      </a:rPr>
                      <m:t>=25.75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16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891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it in Stata: Crude analysis,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Calculating the estimated crude incidence rate ratio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b-NO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nb-NO" b="0" i="1" smtClean="0">
                            <a:latin typeface="Cambria Math"/>
                          </a:rPr>
                          <m:t>𝐼𝑅𝑅</m:t>
                        </m:r>
                      </m:e>
                    </m:acc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𝐼</m:t>
                                </m:r>
                              </m:e>
                            </m:acc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𝐼</m:t>
                                </m:r>
                              </m:e>
                            </m:acc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nb-NO" b="0" i="1" smtClean="0">
                        <a:latin typeface="Cambria Math"/>
                      </a:rPr>
                      <m:t>=1.72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Calculating </a:t>
                </a:r>
                <a:r>
                  <a:rPr lang="en-US" dirty="0"/>
                  <a:t>a 95% confidence interval of the incidence rate ratio</a:t>
                </a:r>
              </a:p>
              <a:p>
                <a:pPr lvl="1"/>
                <a:r>
                  <a:rPr lang="en-US" dirty="0"/>
                  <a:t>Lower limit: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b-NO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nb-NO" b="0" i="1" smtClean="0">
                            <a:latin typeface="Cambria Math"/>
                          </a:rPr>
                          <m:t>𝐼𝑅𝑅</m:t>
                        </m:r>
                      </m:e>
                    </m:acc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nb-NO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nb-NO" i="1">
                            <a:latin typeface="Cambria Math"/>
                            <a:ea typeface="Cambria Math"/>
                          </a:rPr>
                          <m:t>−1.96×</m:t>
                        </m:r>
                        <m:rad>
                          <m:radPr>
                            <m:degHide m:val="on"/>
                            <m:ctrlPr>
                              <a:rPr lang="nb-NO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lin"/>
                                <m:ctrlPr>
                                  <a:rPr lang="nb-NO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f>
                              <m:fPr>
                                <m:type m:val="lin"/>
                                <m:ctrlPr>
                                  <a:rPr lang="nb-NO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sup>
                    </m:sSup>
                    <m:r>
                      <a:rPr lang="nb-NO" i="1">
                        <a:latin typeface="Cambria Math"/>
                        <a:ea typeface="Cambria Math"/>
                      </a:rPr>
                      <m:t>=1.39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Upper </a:t>
                </a:r>
                <a:r>
                  <a:rPr lang="en-US" dirty="0"/>
                  <a:t>limit: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b-NO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nb-NO" b="0" i="1" smtClean="0">
                            <a:latin typeface="Cambria Math"/>
                          </a:rPr>
                          <m:t>𝐼𝑅𝑅</m:t>
                        </m:r>
                      </m:e>
                    </m:acc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nb-NO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nb-NO" i="1">
                            <a:latin typeface="Cambria Math"/>
                            <a:ea typeface="Cambria Math"/>
                          </a:rPr>
                          <m:t>1.96×</m:t>
                        </m:r>
                        <m:rad>
                          <m:radPr>
                            <m:degHide m:val="on"/>
                            <m:ctrlPr>
                              <a:rPr lang="nb-NO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lin"/>
                                <m:ctrlPr>
                                  <a:rPr lang="nb-NO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f>
                              <m:fPr>
                                <m:type m:val="lin"/>
                                <m:ctrlPr>
                                  <a:rPr lang="nb-NO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sup>
                    </m:sSup>
                    <m:r>
                      <a:rPr lang="nb-NO" i="1">
                        <a:latin typeface="Cambria Math"/>
                        <a:ea typeface="Cambria Math"/>
                      </a:rPr>
                      <m:t>=2.12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Confidence interval: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1.39, 2.12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Same result as in Stata! </a:t>
                </a:r>
                <a:r>
                  <a:rPr lang="en-US" dirty="0" smtClean="0">
                    <a:sym typeface="Wingdings" panose="05000000000000000000" pitchFamily="2" charset="2"/>
                  </a:rPr>
                  <a:t>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4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03/04/2021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4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517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S - Overordnet – E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US - Overordnet – ENG" id="{44D42A80-F62D-4E34-9289-0887D229E6EA}" vid="{F6CE70A2-DB41-43F6-942C-BCA637D97F5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OUS - Overordnet – ENG</Template>
  <TotalTime>24367</TotalTime>
  <Words>880</Words>
  <Application>Microsoft Office PowerPoint</Application>
  <PresentationFormat>Egendefinert</PresentationFormat>
  <Paragraphs>149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18" baseType="lpstr">
      <vt:lpstr>OUS - Overordnet – ENG</vt:lpstr>
      <vt:lpstr>Poisson Regression – Part 2</vt:lpstr>
      <vt:lpstr>Mortality in relation to smoking</vt:lpstr>
      <vt:lpstr>Mortality in relation to smoking, cont.</vt:lpstr>
      <vt:lpstr>How to do it in Stata: Data load</vt:lpstr>
      <vt:lpstr>How to do it in Stata: Data inspection</vt:lpstr>
      <vt:lpstr>How to do it in Stata: Data inspection, cont.</vt:lpstr>
      <vt:lpstr>How to do it in Stata: Crude analysis</vt:lpstr>
      <vt:lpstr>How to do it in Stata: Crude analysis, cont.</vt:lpstr>
      <vt:lpstr>How to do it in Stata: Crude analysis, cont.</vt:lpstr>
      <vt:lpstr>How to do it in Stata: Adjusted analysis</vt:lpstr>
      <vt:lpstr>How to do it in Stata: Dummy variables</vt:lpstr>
      <vt:lpstr>How to do it in Stata: Dummy variables, cont.</vt:lpstr>
      <vt:lpstr>How to do it in Stata: Dummy variables, cont.</vt:lpstr>
      <vt:lpstr>How to do it in Stata: Test for trend</vt:lpstr>
      <vt:lpstr>How to do it in Stata: Test for trend, cont.</vt:lpstr>
      <vt:lpstr>How to do it in Stata: Goodness of fit</vt:lpstr>
      <vt:lpstr>References</vt:lpstr>
    </vt:vector>
  </TitlesOfParts>
  <Company>Oslo universitetssykehus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Nina Gunnes</dc:creator>
  <cp:lastModifiedBy>Nina Gunnes</cp:lastModifiedBy>
  <cp:revision>4813</cp:revision>
  <cp:lastPrinted>2019-09-03T08:42:04Z</cp:lastPrinted>
  <dcterms:created xsi:type="dcterms:W3CDTF">2019-06-26T08:58:56Z</dcterms:created>
  <dcterms:modified xsi:type="dcterms:W3CDTF">2021-03-04T08:55:32Z</dcterms:modified>
</cp:coreProperties>
</file>